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theme/theme4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48" r:id="rId2"/>
    <p:sldMasterId id="2147483660" r:id="rId3"/>
    <p:sldMasterId id="2147483663" r:id="rId4"/>
    <p:sldMasterId id="2147483666" r:id="rId5"/>
  </p:sldMasterIdLst>
  <p:notesMasterIdLst>
    <p:notesMasterId r:id="rId10"/>
  </p:notesMasterIdLst>
  <p:handoutMasterIdLst>
    <p:handoutMasterId r:id="rId11"/>
  </p:handoutMasterIdLst>
  <p:sldIdLst>
    <p:sldId id="269" r:id="rId6"/>
    <p:sldId id="279" r:id="rId7"/>
    <p:sldId id="280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31" autoAdjust="0"/>
    <p:restoredTop sz="85170" autoAdjust="0"/>
  </p:normalViewPr>
  <p:slideViewPr>
    <p:cSldViewPr snapToGrid="0" snapToObjects="1">
      <p:cViewPr varScale="1">
        <p:scale>
          <a:sx n="108" d="100"/>
          <a:sy n="108" d="100"/>
        </p:scale>
        <p:origin x="19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5/14/21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5/14/21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do not hesitate to reach out to OGC or schedule a follow-up. We’re working constantly to change the landscape of location information and want to help your organization get where it needs to go.</a:t>
            </a:r>
            <a:endParaRPr lang="en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BFD32-2F24-4FA9-B7DE-53D903241EC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37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5.xml"/><Relationship Id="rId5" Type="http://schemas.openxmlformats.org/officeDocument/2006/relationships/image" Target="../media/image17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28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BF567DE2-1201-4602-845D-5E4183EB3E09}"/>
              </a:ext>
            </a:extLst>
          </p:cNvPr>
          <p:cNvSpPr/>
          <p:nvPr userDrawn="1"/>
        </p:nvSpPr>
        <p:spPr>
          <a:xfrm>
            <a:off x="0" y="0"/>
            <a:ext cx="6370710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person, man, using, water&#10;&#10;Description automatically generated">
            <a:extLst>
              <a:ext uri="{FF2B5EF4-FFF2-40B4-BE49-F238E27FC236}">
                <a16:creationId xmlns:a16="http://schemas.microsoft.com/office/drawing/2014/main" id="{79F6AB73-CACD-420F-94FF-329572A037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507" b="800"/>
          <a:stretch/>
        </p:blipFill>
        <p:spPr>
          <a:xfrm flipH="1">
            <a:off x="6370710" y="0"/>
            <a:ext cx="5821290" cy="6497258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CD55CC2-ECB2-4C8C-AAE9-6DA13C3C1667}"/>
              </a:ext>
            </a:extLst>
          </p:cNvPr>
          <p:cNvSpPr txBox="1"/>
          <p:nvPr userDrawn="1"/>
        </p:nvSpPr>
        <p:spPr>
          <a:xfrm>
            <a:off x="1290937" y="4502457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F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indable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16B235F-86D9-4CA4-A3A8-F1D9D5E31F50}"/>
              </a:ext>
            </a:extLst>
          </p:cNvPr>
          <p:cNvSpPr txBox="1"/>
          <p:nvPr userDrawn="1"/>
        </p:nvSpPr>
        <p:spPr>
          <a:xfrm>
            <a:off x="9836205" y="5657802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38" name="Google Shape;118;p19">
            <a:extLst>
              <a:ext uri="{FF2B5EF4-FFF2-40B4-BE49-F238E27FC236}">
                <a16:creationId xmlns:a16="http://schemas.microsoft.com/office/drawing/2014/main" id="{638F4D43-BD4D-41AF-B951-05D3354CD8D8}"/>
              </a:ext>
            </a:extLst>
          </p:cNvPr>
          <p:cNvSpPr/>
          <p:nvPr userDrawn="1"/>
        </p:nvSpPr>
        <p:spPr>
          <a:xfrm>
            <a:off x="625867" y="4453345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119;p19">
            <a:extLst>
              <a:ext uri="{FF2B5EF4-FFF2-40B4-BE49-F238E27FC236}">
                <a16:creationId xmlns:a16="http://schemas.microsoft.com/office/drawing/2014/main" id="{C9E8958B-3720-421F-BE83-BD36693B81B1}"/>
              </a:ext>
            </a:extLst>
          </p:cNvPr>
          <p:cNvSpPr/>
          <p:nvPr userDrawn="1"/>
        </p:nvSpPr>
        <p:spPr>
          <a:xfrm>
            <a:off x="3089907" y="4465878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120;p19">
            <a:extLst>
              <a:ext uri="{FF2B5EF4-FFF2-40B4-BE49-F238E27FC236}">
                <a16:creationId xmlns:a16="http://schemas.microsoft.com/office/drawing/2014/main" id="{EB6376F3-3CAD-4103-8C58-5BFB967035C3}"/>
              </a:ext>
            </a:extLst>
          </p:cNvPr>
          <p:cNvSpPr/>
          <p:nvPr userDrawn="1"/>
        </p:nvSpPr>
        <p:spPr>
          <a:xfrm>
            <a:off x="618171" y="5220332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21;p19">
            <a:extLst>
              <a:ext uri="{FF2B5EF4-FFF2-40B4-BE49-F238E27FC236}">
                <a16:creationId xmlns:a16="http://schemas.microsoft.com/office/drawing/2014/main" id="{355FA745-80DE-47BC-BBAB-FD75AA5511A6}"/>
              </a:ext>
            </a:extLst>
          </p:cNvPr>
          <p:cNvSpPr/>
          <p:nvPr userDrawn="1"/>
        </p:nvSpPr>
        <p:spPr>
          <a:xfrm>
            <a:off x="3108605" y="5222629"/>
            <a:ext cx="535290" cy="53529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Google Shape;127;p19" descr="A picture containing drawing, light, clock&#10;&#10;Description automatically generated">
            <a:extLst>
              <a:ext uri="{FF2B5EF4-FFF2-40B4-BE49-F238E27FC236}">
                <a16:creationId xmlns:a16="http://schemas.microsoft.com/office/drawing/2014/main" id="{678C7BC9-B6AA-4F18-ABEA-AE4DA001F542}"/>
              </a:ext>
            </a:extLst>
          </p:cNvPr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3114267" y="4456346"/>
            <a:ext cx="532289" cy="532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124;p19" descr="A close up of a logo&#10;&#10;Description automatically generated">
            <a:extLst>
              <a:ext uri="{FF2B5EF4-FFF2-40B4-BE49-F238E27FC236}">
                <a16:creationId xmlns:a16="http://schemas.microsoft.com/office/drawing/2014/main" id="{52D1C18E-6B7A-4CD6-B819-59FEC83D66AF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660536" y="4494683"/>
            <a:ext cx="465951" cy="465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125;p19" descr="A close up of a logo&#10;&#10;Description automatically generated">
            <a:extLst>
              <a:ext uri="{FF2B5EF4-FFF2-40B4-BE49-F238E27FC236}">
                <a16:creationId xmlns:a16="http://schemas.microsoft.com/office/drawing/2014/main" id="{13536215-45EB-4C98-8BC0-C9AEFB27DDCD}"/>
              </a:ext>
            </a:extLst>
          </p:cNvPr>
          <p:cNvPicPr preferRelativeResize="0"/>
          <p:nvPr userDrawn="1"/>
        </p:nvPicPr>
        <p:blipFill rotWithShape="1">
          <a:blip r:embed="rId6">
            <a:alphaModFix/>
          </a:blip>
          <a:srcRect/>
          <a:stretch/>
        </p:blipFill>
        <p:spPr>
          <a:xfrm>
            <a:off x="584892" y="5178394"/>
            <a:ext cx="612940" cy="61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126;p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E8BC565F-DE29-4080-B712-23B93B737BF6}"/>
              </a:ext>
            </a:extLst>
          </p:cNvPr>
          <p:cNvPicPr preferRelativeResize="0"/>
          <p:nvPr userDrawn="1"/>
        </p:nvPicPr>
        <p:blipFill rotWithShape="1">
          <a:blip r:embed="rId7">
            <a:alphaModFix/>
          </a:blip>
          <a:srcRect/>
          <a:stretch/>
        </p:blipFill>
        <p:spPr>
          <a:xfrm>
            <a:off x="3065531" y="5202827"/>
            <a:ext cx="609600" cy="60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539FB623-817F-4F93-A288-978EC23E3A04}"/>
              </a:ext>
            </a:extLst>
          </p:cNvPr>
          <p:cNvSpPr txBox="1"/>
          <p:nvPr userDrawn="1"/>
        </p:nvSpPr>
        <p:spPr>
          <a:xfrm>
            <a:off x="3751637" y="4531453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A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ccessible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DB2939A-F19C-4224-86A7-EF97F4D2E0E6}"/>
              </a:ext>
            </a:extLst>
          </p:cNvPr>
          <p:cNvSpPr txBox="1"/>
          <p:nvPr userDrawn="1"/>
        </p:nvSpPr>
        <p:spPr>
          <a:xfrm>
            <a:off x="1288611" y="5300198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I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nteroperable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8327126-140B-4A3D-9476-05C34A3920A5}"/>
              </a:ext>
            </a:extLst>
          </p:cNvPr>
          <p:cNvSpPr txBox="1"/>
          <p:nvPr userDrawn="1"/>
        </p:nvSpPr>
        <p:spPr>
          <a:xfrm>
            <a:off x="3754625" y="5299592"/>
            <a:ext cx="2062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800" b="1" u="sng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R</a:t>
            </a:r>
            <a:r>
              <a:rPr lang="en-CA" sz="18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eusable</a:t>
            </a:r>
            <a:endParaRPr lang="en-US" sz="1800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1F7842-FB62-4D03-A267-0ECABCF803CE}"/>
              </a:ext>
            </a:extLst>
          </p:cNvPr>
          <p:cNvSpPr/>
          <p:nvPr userDrawn="1"/>
        </p:nvSpPr>
        <p:spPr>
          <a:xfrm>
            <a:off x="0" y="3068852"/>
            <a:ext cx="6370711" cy="7321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A72C414-D113-4B8F-88E8-4DE4B29A2295}"/>
              </a:ext>
            </a:extLst>
          </p:cNvPr>
          <p:cNvSpPr txBox="1"/>
          <p:nvPr userDrawn="1"/>
        </p:nvSpPr>
        <p:spPr>
          <a:xfrm>
            <a:off x="153004" y="3142719"/>
            <a:ext cx="6008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The world’s leading and comprehensive </a:t>
            </a:r>
            <a:b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CA" b="1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community of experts making location information:</a:t>
            </a:r>
            <a:endParaRPr lang="en-US" b="1" dirty="0">
              <a:solidFill>
                <a:srgbClr val="002060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345468-F921-49D3-A341-9DC9068F2906}"/>
              </a:ext>
            </a:extLst>
          </p:cNvPr>
          <p:cNvSpPr txBox="1"/>
          <p:nvPr userDrawn="1"/>
        </p:nvSpPr>
        <p:spPr>
          <a:xfrm>
            <a:off x="11560254" y="5795401"/>
            <a:ext cx="300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</a:t>
            </a:r>
            <a:endParaRPr lang="en-US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2" name="Picture 31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12533E42-C92B-4F9B-9039-39298932638B}"/>
              </a:ext>
            </a:extLst>
          </p:cNvPr>
          <p:cNvPicPr>
            <a:picLocks/>
          </p:cNvPicPr>
          <p:nvPr userDrawn="1"/>
        </p:nvPicPr>
        <p:blipFill rotWithShape="1">
          <a:blip r:embed="rId8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0B76AA4-6C64-4F1F-ADCB-CF84C517368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28B69FD2-131B-4899-A007-3AA20C8DC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6" name="Picture 35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EECBDD7C-B804-4A09-801E-60E613AF5867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CA4ED7CC-B2CC-4EDC-9BD3-54F30E099634}"/>
              </a:ext>
            </a:extLst>
          </p:cNvPr>
          <p:cNvSpPr/>
          <p:nvPr userDrawn="1"/>
        </p:nvSpPr>
        <p:spPr>
          <a:xfrm>
            <a:off x="584892" y="6551206"/>
            <a:ext cx="325754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3319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90000"/>
        </a:lnSpc>
        <a:spcBef>
          <a:spcPts val="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ogc.or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16739B-6975-43ED-8A4D-46C87323EF67}"/>
              </a:ext>
            </a:extLst>
          </p:cNvPr>
          <p:cNvSpPr txBox="1"/>
          <p:nvPr/>
        </p:nvSpPr>
        <p:spPr>
          <a:xfrm>
            <a:off x="4964" y="-101040"/>
            <a:ext cx="6502715" cy="1240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32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&lt;Title&gt;  </a:t>
            </a:r>
          </a:p>
          <a:p>
            <a:pPr>
              <a:lnSpc>
                <a:spcPts val="4000"/>
              </a:lnSpc>
            </a:pPr>
            <a:r>
              <a:rPr lang="en-US" sz="2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&lt;Date&gt;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F7618C-23BD-EA47-A2E3-551FC40C0A45}"/>
              </a:ext>
            </a:extLst>
          </p:cNvPr>
          <p:cNvSpPr txBox="1"/>
          <p:nvPr/>
        </p:nvSpPr>
        <p:spPr>
          <a:xfrm>
            <a:off x="40589" y="2538194"/>
            <a:ext cx="18586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#OGCAPI</a:t>
            </a:r>
          </a:p>
        </p:txBody>
      </p:sp>
    </p:spTree>
    <p:extLst>
      <p:ext uri="{BB962C8B-B14F-4D97-AF65-F5344CB8AC3E}">
        <p14:creationId xmlns:p14="http://schemas.microsoft.com/office/powerpoint/2010/main" val="1780684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48BBC08-B119-44D2-A923-A5744D8D8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8"/>
            <a:ext cx="11857894" cy="5237962"/>
          </a:xfrm>
        </p:spPr>
        <p:txBody>
          <a:bodyPr>
            <a:normAutofit/>
          </a:bodyPr>
          <a:lstStyle/>
          <a:p>
            <a:pPr marL="0">
              <a:lnSpc>
                <a:spcPct val="110000"/>
              </a:lnSpc>
            </a:pPr>
            <a:r>
              <a:rPr lang="en-US" b="1" dirty="0"/>
              <a:t>TBA</a:t>
            </a:r>
          </a:p>
          <a:p>
            <a:pPr marL="0">
              <a:lnSpc>
                <a:spcPct val="110000"/>
              </a:lnSpc>
            </a:pPr>
            <a:r>
              <a:rPr lang="en-US" b="1" dirty="0"/>
              <a:t>TBA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A46CBB-9892-4EAC-A7BB-81B333C81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FCBF2F3-08EF-4A50-8AE2-71692C939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355089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243374C-9680-6D4F-99D7-A569FFF0F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17D6B3-227C-264D-BA93-14EBEA840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4E6AAEE-0852-CD45-9E5A-7FB12BCAD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233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3017798-7EEC-4433-AD80-489AF86DDE85}"/>
              </a:ext>
            </a:extLst>
          </p:cNvPr>
          <p:cNvSpPr/>
          <p:nvPr/>
        </p:nvSpPr>
        <p:spPr>
          <a:xfrm>
            <a:off x="0" y="6218860"/>
            <a:ext cx="12192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Contact 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info@ogc.org</a:t>
            </a:r>
            <a:r>
              <a:rPr lang="en-US" sz="1100" dirty="0">
                <a:solidFill>
                  <a:srgbClr val="00206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schedule a meeting for an in-depth discussion with OGC staff and join our community today!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17106AF-64C8-488C-809A-8E3053B313CF}"/>
              </a:ext>
            </a:extLst>
          </p:cNvPr>
          <p:cNvSpPr/>
          <p:nvPr/>
        </p:nvSpPr>
        <p:spPr>
          <a:xfrm>
            <a:off x="6396156" y="3068903"/>
            <a:ext cx="23689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C6F3A5-72C8-4B34-B5E8-D5C5134122F4}"/>
              </a:ext>
            </a:extLst>
          </p:cNvPr>
          <p:cNvSpPr/>
          <p:nvPr/>
        </p:nvSpPr>
        <p:spPr>
          <a:xfrm>
            <a:off x="6393145" y="4141852"/>
            <a:ext cx="28958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Standards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60AD71-4323-4BB6-9918-5DD0D458AEDB}"/>
              </a:ext>
            </a:extLst>
          </p:cNvPr>
          <p:cNvSpPr txBox="1"/>
          <p:nvPr/>
        </p:nvSpPr>
        <p:spPr>
          <a:xfrm>
            <a:off x="6410667" y="4446653"/>
            <a:ext cx="3330000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65+ Adopted Standards</a:t>
            </a:r>
          </a:p>
          <a:p>
            <a:pPr lvl="0"/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300+ products with 1000+ certified implementations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1,700,000+ Operational Data Sets 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OGC Standards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FA931E-6744-4E45-A638-6E03ED306DCF}"/>
              </a:ext>
            </a:extLst>
          </p:cNvPr>
          <p:cNvSpPr/>
          <p:nvPr/>
        </p:nvSpPr>
        <p:spPr>
          <a:xfrm>
            <a:off x="6372319" y="3395169"/>
            <a:ext cx="3269311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120+ Innovation Initiatives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380+ Technical reports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Quarterly Tech Trends monitoring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EB6769-FC11-4E4F-9421-8361D2563F67}"/>
              </a:ext>
            </a:extLst>
          </p:cNvPr>
          <p:cNvSpPr/>
          <p:nvPr/>
        </p:nvSpPr>
        <p:spPr>
          <a:xfrm>
            <a:off x="6372319" y="1183180"/>
            <a:ext cx="266561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</a:t>
            </a:r>
            <a:endParaRPr lang="en-US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397552-9459-49DC-AA9E-DAC622D0F48D}"/>
              </a:ext>
            </a:extLst>
          </p:cNvPr>
          <p:cNvSpPr txBox="1"/>
          <p:nvPr/>
        </p:nvSpPr>
        <p:spPr>
          <a:xfrm>
            <a:off x="6393145" y="1522001"/>
            <a:ext cx="3224648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500+ International Members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110+ Member Meetings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60+ Alliance and Liaison partners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50+ Standards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45+ Domain Working Groups</a:t>
            </a:r>
          </a:p>
          <a:p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25+ Years of Not for Profit Work</a:t>
            </a:r>
            <a:b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3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10+ Regional and Country Forums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BC80EE-6369-4AE5-9BDE-F69BFE75DE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03581" y="6503611"/>
            <a:ext cx="2743200" cy="365125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414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3247</TotalTime>
  <Words>155</Words>
  <Application>Microsoft Macintosh PowerPoint</Application>
  <PresentationFormat>Widescreen</PresentationFormat>
  <Paragraphs>27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Calibri</vt:lpstr>
      <vt:lpstr>Lato</vt:lpstr>
      <vt:lpstr>Times New Roman</vt:lpstr>
      <vt:lpstr>1_Custom Design</vt:lpstr>
      <vt:lpstr>Title Slide</vt:lpstr>
      <vt:lpstr>What is OGC?</vt:lpstr>
      <vt:lpstr>What do our members value?</vt:lpstr>
      <vt:lpstr>Thank You</vt:lpstr>
      <vt:lpstr>PowerPoint Presentation</vt:lpstr>
      <vt:lpstr>Introduction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Gobe Hobona</cp:lastModifiedBy>
  <cp:revision>268</cp:revision>
  <dcterms:created xsi:type="dcterms:W3CDTF">2020-04-17T22:01:33Z</dcterms:created>
  <dcterms:modified xsi:type="dcterms:W3CDTF">2021-05-14T14:52:38Z</dcterms:modified>
</cp:coreProperties>
</file>